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9/6/16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on-plac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Print to Digital and Back Again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469838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Adventures in </a:t>
            </a:r>
            <a:r>
              <a:rPr lang="en-US" sz="3800" dirty="0" smtClean="0"/>
              <a:t>Editing</a:t>
            </a:r>
          </a:p>
          <a:p>
            <a:endParaRPr lang="en-US" sz="3800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Catherine E. Kelly</a:t>
            </a:r>
          </a:p>
          <a:p>
            <a:endParaRPr lang="en-US" dirty="0" smtClean="0"/>
          </a:p>
          <a:p>
            <a:r>
              <a:rPr lang="en-US" sz="2600" dirty="0" err="1" smtClean="0"/>
              <a:t>cathykelly@ou.edu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733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From Scratch:</a:t>
            </a:r>
            <a:br>
              <a:rPr lang="en-US" dirty="0"/>
            </a:br>
            <a:r>
              <a:rPr lang="en-US" dirty="0"/>
              <a:t>Digital Media and the </a:t>
            </a:r>
            <a:r>
              <a:rPr lang="en-US" i="1" dirty="0"/>
              <a:t>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I Conclusions:</a:t>
            </a:r>
          </a:p>
          <a:p>
            <a:pPr lvl="1"/>
            <a:r>
              <a:rPr lang="en-US" dirty="0" smtClean="0"/>
              <a:t>Everyone has to have supplemental OA content but most journals don’t really know what to do with it. </a:t>
            </a:r>
          </a:p>
          <a:p>
            <a:pPr lvl="1"/>
            <a:r>
              <a:rPr lang="en-US" dirty="0" smtClean="0"/>
              <a:t>Reverse the flow: Use OA to create quality out of the box teaching content that would drive new readers to the </a:t>
            </a:r>
            <a:r>
              <a:rPr lang="en-US" i="1" dirty="0" smtClean="0"/>
              <a:t>JER.</a:t>
            </a:r>
          </a:p>
        </p:txBody>
      </p:sp>
    </p:spTree>
    <p:extLst>
      <p:ext uri="{BB962C8B-B14F-4D97-AF65-F5344CB8AC3E}">
        <p14:creationId xmlns:p14="http://schemas.microsoft.com/office/powerpoint/2010/main" val="343323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From Scratch:</a:t>
            </a:r>
            <a:br>
              <a:rPr lang="en-US" dirty="0"/>
            </a:br>
            <a:r>
              <a:rPr lang="en-US" dirty="0"/>
              <a:t>Digital Media and the </a:t>
            </a:r>
            <a:r>
              <a:rPr lang="en-US" i="1" dirty="0"/>
              <a:t>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II: IACH- </a:t>
            </a:r>
            <a:r>
              <a:rPr lang="en-US" dirty="0"/>
              <a:t>JER Interns </a:t>
            </a:r>
            <a:r>
              <a:rPr lang="en-US" dirty="0" smtClean="0"/>
              <a:t> 2015-2016</a:t>
            </a:r>
          </a:p>
          <a:p>
            <a:pPr lvl="1"/>
            <a:r>
              <a:rPr lang="en-US" dirty="0" smtClean="0"/>
              <a:t>Create content based on JER article on Shakers who fell into trances, and  channel the spirit voices of dead Native Americans.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6-09-06 at 4.1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616123"/>
            <a:ext cx="5277522" cy="24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8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From Scratch:</a:t>
            </a:r>
            <a:br>
              <a:rPr lang="en-US" dirty="0"/>
            </a:br>
            <a:r>
              <a:rPr lang="en-US" dirty="0"/>
              <a:t>Digital Media and the </a:t>
            </a:r>
            <a:r>
              <a:rPr lang="en-US" i="1" dirty="0"/>
              <a:t>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II Conclusions:</a:t>
            </a:r>
          </a:p>
          <a:p>
            <a:pPr lvl="1"/>
            <a:r>
              <a:rPr lang="en-US" dirty="0"/>
              <a:t>Our logic was sound but ….</a:t>
            </a:r>
          </a:p>
          <a:p>
            <a:pPr lvl="1"/>
            <a:r>
              <a:rPr lang="en-US" dirty="0"/>
              <a:t>Execution, less so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36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From Scratch:</a:t>
            </a:r>
            <a:br>
              <a:rPr lang="en-US" dirty="0"/>
            </a:br>
            <a:r>
              <a:rPr lang="en-US" dirty="0"/>
              <a:t>Digital Media and the </a:t>
            </a:r>
            <a:r>
              <a:rPr lang="en-US" i="1" dirty="0"/>
              <a:t>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III: The Panorama</a:t>
            </a:r>
          </a:p>
          <a:p>
            <a:pPr lvl="1"/>
            <a:r>
              <a:rPr lang="en-US" dirty="0"/>
              <a:t>Create new </a:t>
            </a:r>
            <a:r>
              <a:rPr lang="en-US" dirty="0" smtClean="0"/>
              <a:t>partnerships </a:t>
            </a:r>
          </a:p>
          <a:p>
            <a:pPr lvl="2"/>
            <a:r>
              <a:rPr lang="en-US" i="1" dirty="0" smtClean="0"/>
              <a:t>JER</a:t>
            </a:r>
            <a:r>
              <a:rPr lang="en-US" dirty="0" smtClean="0"/>
              <a:t> </a:t>
            </a:r>
            <a:r>
              <a:rPr lang="en-US" dirty="0"/>
              <a:t>and University Mary </a:t>
            </a:r>
            <a:r>
              <a:rPr lang="en-US" dirty="0" smtClean="0"/>
              <a:t>Washington</a:t>
            </a:r>
          </a:p>
          <a:p>
            <a:pPr lvl="2"/>
            <a:r>
              <a:rPr lang="en-US" dirty="0" smtClean="0"/>
              <a:t>Recruit social media coordinators</a:t>
            </a:r>
            <a:endParaRPr lang="en-US" dirty="0"/>
          </a:p>
          <a:p>
            <a:pPr lvl="1"/>
            <a:r>
              <a:rPr lang="en-US" dirty="0"/>
              <a:t>Extend and enhance </a:t>
            </a:r>
            <a:r>
              <a:rPr lang="en-US" dirty="0" smtClean="0"/>
              <a:t>JER: OA  content will drop 4-5 times between quarterly publication dates. </a:t>
            </a:r>
          </a:p>
          <a:p>
            <a:pPr lvl="3"/>
            <a:r>
              <a:rPr lang="en-US" dirty="0" smtClean="0"/>
              <a:t>Dual focus on JER as teaching tool and on research processes.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7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From Common-place</a:t>
            </a:r>
            <a:br>
              <a:rPr lang="en-US" i="1" dirty="0" smtClean="0"/>
            </a:br>
            <a:r>
              <a:rPr lang="en-US" i="1" dirty="0" smtClean="0"/>
              <a:t>to the JER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applied:</a:t>
            </a:r>
          </a:p>
          <a:p>
            <a:pPr lvl="1"/>
            <a:r>
              <a:rPr lang="en-US" dirty="0" smtClean="0"/>
              <a:t>Integrate undergraduates into journal production in reasonable ways.</a:t>
            </a:r>
            <a:endParaRPr lang="en-US" dirty="0"/>
          </a:p>
          <a:p>
            <a:pPr lvl="1"/>
            <a:r>
              <a:rPr lang="en-US" dirty="0" smtClean="0"/>
              <a:t>Maintain focus on writing</a:t>
            </a:r>
            <a:endParaRPr lang="en-US" dirty="0"/>
          </a:p>
          <a:p>
            <a:pPr lvl="1"/>
            <a:r>
              <a:rPr lang="en-US" dirty="0" smtClean="0"/>
              <a:t>Use technology</a:t>
            </a:r>
            <a:r>
              <a:rPr lang="en-US" dirty="0"/>
              <a:t>, especially social and digital media</a:t>
            </a:r>
            <a:r>
              <a:rPr lang="en-US" dirty="0" smtClean="0"/>
              <a:t>, to </a:t>
            </a:r>
            <a:r>
              <a:rPr lang="en-US" dirty="0"/>
              <a:t>build audiences for your writing.</a:t>
            </a:r>
          </a:p>
          <a:p>
            <a:pPr lvl="1"/>
            <a:r>
              <a:rPr lang="en-US" dirty="0"/>
              <a:t>Match digital media strategies to</a:t>
            </a:r>
            <a:r>
              <a:rPr lang="en-US" i="1" dirty="0"/>
              <a:t> </a:t>
            </a:r>
            <a:r>
              <a:rPr lang="en-US" i="1" dirty="0" smtClean="0"/>
              <a:t>JER’s </a:t>
            </a:r>
            <a:r>
              <a:rPr lang="en-US" dirty="0"/>
              <a:t>specific strengths </a:t>
            </a:r>
            <a:r>
              <a:rPr lang="en-US" dirty="0" smtClean="0"/>
              <a:t>(research and writing)  </a:t>
            </a:r>
            <a:r>
              <a:rPr lang="en-US" dirty="0"/>
              <a:t>&amp; </a:t>
            </a:r>
            <a:r>
              <a:rPr lang="en-US" dirty="0" smtClean="0"/>
              <a:t>goals (attract non-specialist teachers; promote JER in classrooms; highlight research).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9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Editor, </a:t>
            </a:r>
            <a:r>
              <a:rPr lang="en-US" i="1" dirty="0" smtClean="0"/>
              <a:t>Common-place </a:t>
            </a:r>
            <a:r>
              <a:rPr lang="en-US" dirty="0" smtClean="0"/>
              <a:t>2009-2013</a:t>
            </a:r>
          </a:p>
          <a:p>
            <a:pPr lvl="1"/>
            <a:r>
              <a:rPr lang="en-US" dirty="0" smtClean="0">
                <a:hlinkClick r:id="rId2"/>
              </a:rPr>
              <a:t>www.common-place.org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Editor, </a:t>
            </a:r>
            <a:r>
              <a:rPr lang="en-US" i="1" dirty="0" smtClean="0"/>
              <a:t>Journal of the Early Republic </a:t>
            </a:r>
            <a:r>
              <a:rPr lang="en-US" dirty="0" smtClean="0"/>
              <a:t>2014-</a:t>
            </a:r>
          </a:p>
          <a:p>
            <a:pPr lvl="1"/>
            <a:r>
              <a:rPr lang="en-US" dirty="0" err="1" smtClean="0"/>
              <a:t>www.shear.org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11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mmonplace banne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6" t="2" r="-7465" b="-209858"/>
          <a:stretch/>
        </p:blipFill>
        <p:spPr>
          <a:xfrm>
            <a:off x="675505" y="1646237"/>
            <a:ext cx="8229600" cy="4526280"/>
          </a:xfrm>
        </p:spPr>
      </p:pic>
      <p:pic>
        <p:nvPicPr>
          <p:cNvPr id="7" name="Picture 6" descr="Screen Shot 2016-09-06 at 3.0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4" y="3529804"/>
            <a:ext cx="7139564" cy="17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Digital Media:</a:t>
            </a:r>
            <a:br>
              <a:rPr lang="en-US" dirty="0" smtClean="0"/>
            </a:br>
            <a:r>
              <a:rPr lang="en-US" i="1" dirty="0" smtClean="0"/>
              <a:t>Common-place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</a:p>
          <a:p>
            <a:endParaRPr lang="en-US" dirty="0"/>
          </a:p>
        </p:txBody>
      </p:sp>
      <p:pic>
        <p:nvPicPr>
          <p:cNvPr id="4" name="Picture 3" descr="Screen Shot 2016-09-06 at 3.0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" y="2344901"/>
            <a:ext cx="6067885" cy="36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Digital Media:</a:t>
            </a:r>
            <a:br>
              <a:rPr lang="en-US" dirty="0"/>
            </a:br>
            <a:r>
              <a:rPr lang="en-US" i="1" dirty="0"/>
              <a:t>Common-place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comment boxes</a:t>
            </a:r>
            <a:endParaRPr lang="en-US" dirty="0"/>
          </a:p>
        </p:txBody>
      </p:sp>
      <p:pic>
        <p:nvPicPr>
          <p:cNvPr id="4" name="Picture 3" descr="Screen Shot 2016-09-06 at 3.4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9" y="2562636"/>
            <a:ext cx="7715095" cy="29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Digital Media:</a:t>
            </a:r>
            <a:br>
              <a:rPr lang="en-US" dirty="0"/>
            </a:br>
            <a:r>
              <a:rPr lang="en-US" i="1" dirty="0"/>
              <a:t>Common-place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technology to challenge narrative structures &amp; epistemologies</a:t>
            </a:r>
          </a:p>
          <a:p>
            <a:endParaRPr lang="en-US" dirty="0"/>
          </a:p>
        </p:txBody>
      </p:sp>
      <p:pic>
        <p:nvPicPr>
          <p:cNvPr id="4" name="Picture 3" descr="Screen Shot 2016-09-06 at 3.01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12803"/>
          <a:stretch/>
        </p:blipFill>
        <p:spPr>
          <a:xfrm>
            <a:off x="754144" y="2886565"/>
            <a:ext cx="4346253" cy="34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Digital Media:</a:t>
            </a:r>
            <a:br>
              <a:rPr lang="en-US" dirty="0"/>
            </a:br>
            <a:r>
              <a:rPr lang="en-US" i="1" dirty="0"/>
              <a:t>Common-place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learned:</a:t>
            </a:r>
          </a:p>
          <a:p>
            <a:pPr lvl="1"/>
            <a:r>
              <a:rPr lang="en-US" dirty="0" smtClean="0"/>
              <a:t>Change happens. But it happens slower than we might imagine.</a:t>
            </a:r>
          </a:p>
          <a:p>
            <a:pPr lvl="1"/>
            <a:r>
              <a:rPr lang="en-US" dirty="0" smtClean="0"/>
              <a:t>Writing trumped technology every time.</a:t>
            </a:r>
          </a:p>
          <a:p>
            <a:pPr lvl="1"/>
            <a:r>
              <a:rPr lang="en-US" dirty="0" smtClean="0"/>
              <a:t>But technology, especially social and digital media, can help build audiences for your writing.</a:t>
            </a:r>
          </a:p>
          <a:p>
            <a:pPr lvl="1"/>
            <a:r>
              <a:rPr lang="en-US" dirty="0" smtClean="0"/>
              <a:t>Match digital media strategies to publications’ specific strengths  &amp; goals.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63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Starting From Scratch: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Digital Media and the </a:t>
            </a:r>
            <a:r>
              <a:rPr lang="en-US" i="1" dirty="0" smtClean="0"/>
              <a:t>JER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digital presence whatsoever.</a:t>
            </a:r>
            <a:endParaRPr lang="en-US" dirty="0"/>
          </a:p>
        </p:txBody>
      </p:sp>
      <p:pic>
        <p:nvPicPr>
          <p:cNvPr id="4" name="Picture 3" descr="Screen Shot 2016-09-06 at 3.0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1" y="2555516"/>
            <a:ext cx="4553957" cy="37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Starting From Scratch:</a:t>
            </a:r>
            <a:br>
              <a:rPr lang="en-US" dirty="0"/>
            </a:br>
            <a:r>
              <a:rPr lang="en-US" dirty="0"/>
              <a:t>Digital Media and the </a:t>
            </a:r>
            <a:r>
              <a:rPr lang="en-US" i="1" dirty="0"/>
              <a:t>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blank page is an opportunity, not just a problem.</a:t>
            </a:r>
          </a:p>
          <a:p>
            <a:endParaRPr lang="en-US" dirty="0"/>
          </a:p>
          <a:p>
            <a:r>
              <a:rPr lang="en-US" dirty="0" smtClean="0"/>
              <a:t>Phase I: IACH – JER Interns Spring 2015</a:t>
            </a:r>
          </a:p>
          <a:p>
            <a:pPr lvl="1"/>
            <a:r>
              <a:rPr lang="en-US" dirty="0" smtClean="0"/>
              <a:t>Surveyed 15 academic organizations / journals to see how open access digital content could be used to enhance academic journals.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42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82</TotalTime>
  <Words>398</Words>
  <Application>Microsoft Macintosh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From Print to Digital and Back Again</vt:lpstr>
      <vt:lpstr>PowerPoint Presentation</vt:lpstr>
      <vt:lpstr>PowerPoint Presentation</vt:lpstr>
      <vt:lpstr>Leveraging Digital Media: Common-place</vt:lpstr>
      <vt:lpstr>Leveraging Digital Media: Common-place</vt:lpstr>
      <vt:lpstr>Leveraging Digital Media: Common-place</vt:lpstr>
      <vt:lpstr>Leveraging Digital Media: Common-place</vt:lpstr>
      <vt:lpstr> Starting From Scratch: Digital Media and the JER</vt:lpstr>
      <vt:lpstr>Starting From Scratch: Digital Media and the JER</vt:lpstr>
      <vt:lpstr>Starting From Scratch: Digital Media and the JER</vt:lpstr>
      <vt:lpstr>Starting From Scratch: Digital Media and the JER</vt:lpstr>
      <vt:lpstr>Starting From Scratch: Digital Media and the JER</vt:lpstr>
      <vt:lpstr>Starting From Scratch: Digital Media and the JER</vt:lpstr>
      <vt:lpstr>From Common-place to the JER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Print to Digital and Back Again</dc:title>
  <dc:creator>Cathy Kelly</dc:creator>
  <cp:lastModifiedBy>Cathy Kelly</cp:lastModifiedBy>
  <cp:revision>8</cp:revision>
  <dcterms:created xsi:type="dcterms:W3CDTF">2016-09-06T20:24:14Z</dcterms:created>
  <dcterms:modified xsi:type="dcterms:W3CDTF">2016-09-06T21:46:47Z</dcterms:modified>
</cp:coreProperties>
</file>